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69" r:id="rId5"/>
    <p:sldId id="274" r:id="rId6"/>
    <p:sldId id="260" r:id="rId7"/>
    <p:sldId id="266" r:id="rId8"/>
    <p:sldId id="270" r:id="rId9"/>
    <p:sldId id="275" r:id="rId10"/>
    <p:sldId id="262" r:id="rId11"/>
    <p:sldId id="264" r:id="rId12"/>
    <p:sldId id="272" r:id="rId13"/>
    <p:sldId id="265" r:id="rId14"/>
    <p:sldId id="271" r:id="rId15"/>
    <p:sldId id="259" r:id="rId16"/>
    <p:sldId id="258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-120" y="-7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9976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849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7141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3602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9115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0988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1674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4559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9484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9997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9143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9789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494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3803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0709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8234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4470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9606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5857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3938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0730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2285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EB0A-8553-45CA-A2DD-907CA78FAFDD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575E-0332-4A4F-B619-3BBFCE5D30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460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C1DF-22A0-42CE-B066-F3D9BD35BB70}" type="datetimeFigureOut">
              <a:rPr lang="sk-SK" smtClean="0"/>
              <a:pPr/>
              <a:t>4. 10. 2019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976F-3A50-42D6-9423-5250794E30B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0772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g/LDAwards/photos/?tab=album&amp;album_id=632180117222932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feed/update/urn:li:activity:6523485002057949184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LDAwards/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www.facebook.com/LektorRoka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ldawards.sk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hyperlink" Target="https://www.instagram.com/learninganddevelopmentawards/" TargetMode="External"/><Relationship Id="rId4" Type="http://schemas.openxmlformats.org/officeDocument/2006/relationships/image" Target="../media/image32.jpeg"/><Relationship Id="rId9" Type="http://schemas.openxmlformats.org/officeDocument/2006/relationships/hyperlink" Target="https://www.linkedin.com/company/ldaward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facebook.com/pg/LDAwards/photos/?tab=album&amp;album_id=63218011722293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awards.sk/doc/Tlacova-sprava-zmena-nazvu-ankety.pdf" TargetMode="External"/><Relationship Id="rId2" Type="http://schemas.openxmlformats.org/officeDocument/2006/relationships/hyperlink" Target="https://www.ldawards.sk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pale.ec.europa.eu/sk/content/treti-rocnik-ankety-learning-development-awards-2019-prijima-nominac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awards.sk/2018/informacie" TargetMode="External"/><Relationship Id="rId2" Type="http://schemas.openxmlformats.org/officeDocument/2006/relationships/hyperlink" Target="https://www.ldawards.sk/2018/finalisti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rend.sk/podnikanie/dansky-kouc-rozvija-manazerov-a-timy-pomocou-kociek-lega.html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63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08" y="352246"/>
            <a:ext cx="11372046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>
                <a:latin typeface="Libel Suit Rg"/>
              </a:rPr>
              <a:t>LEARNING &amp; DEVELOPMENT AWARDS </a:t>
            </a:r>
            <a:br>
              <a:rPr lang="sk-SK" sz="3600" dirty="0" smtClean="0">
                <a:latin typeface="Libel Suit Rg"/>
              </a:rPr>
            </a:br>
            <a:r>
              <a:rPr lang="sk-SK" sz="4000" dirty="0" smtClean="0">
                <a:latin typeface="Libel Suit Rg"/>
              </a:rPr>
              <a:t>GALAVEČER</a:t>
            </a:r>
            <a:endParaRPr lang="sk-SK" sz="4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k-SK" dirty="0" err="1" smtClean="0"/>
              <a:t>Galavečer</a:t>
            </a:r>
            <a:r>
              <a:rPr lang="sk-SK" dirty="0" smtClean="0"/>
              <a:t> je slávnostným vyvrcholením celej ankety a vytvára jedinečný priestor stretnutie priaznivcov vzdelávania a rozvoja. </a:t>
            </a:r>
          </a:p>
          <a:p>
            <a:pPr marL="0" indent="0" algn="just">
              <a:buNone/>
            </a:pPr>
            <a:r>
              <a:rPr lang="sk-SK" dirty="0" smtClean="0"/>
              <a:t>Každoročne sa ho zúčastní viac ako 200 hostí, prevažne riaditeľov firiem a odborníkov na vzdelávanie, ktorí prídu nie len podporiť finalistov, ale sa aj v príjemnej atmosfére vzájomne inšpirovať. Okrem samotného odovzdávania ocenení v jednotlivých kategóriách Si hostia užijú neformálnu atmosféru pri </a:t>
            </a:r>
            <a:r>
              <a:rPr lang="sk-SK" dirty="0" err="1" smtClean="0"/>
              <a:t>networkingu</a:t>
            </a:r>
            <a:r>
              <a:rPr lang="sk-SK" dirty="0" smtClean="0"/>
              <a:t> a možnosť priamo sa stretnúť s ocenenými víťazmi.</a:t>
            </a:r>
          </a:p>
          <a:p>
            <a:pPr marL="0" indent="0" algn="just">
              <a:buNone/>
            </a:pPr>
            <a:r>
              <a:rPr lang="sk-SK" dirty="0" smtClean="0"/>
              <a:t>Prezrite </a:t>
            </a:r>
            <a:r>
              <a:rPr lang="sk-SK" dirty="0"/>
              <a:t>si informácie o uplynulom ročníku </a:t>
            </a:r>
            <a:r>
              <a:rPr lang="sk-SK" dirty="0" smtClean="0"/>
              <a:t>ankety.  </a:t>
            </a:r>
            <a:r>
              <a:rPr lang="sk-SK" dirty="0" err="1" smtClean="0"/>
              <a:t>Galavečer</a:t>
            </a:r>
            <a:r>
              <a:rPr lang="sk-SK" dirty="0" smtClean="0"/>
              <a:t> </a:t>
            </a:r>
            <a:r>
              <a:rPr lang="sk-SK" dirty="0"/>
              <a:t>druhého ročníka ankety Lektor Roka sa konal 21.februára 2019 a priniesol mnoho krásnych zážitkov a spomienok. </a:t>
            </a:r>
            <a:endParaRPr lang="sk-SK" dirty="0" smtClean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Ak si chcete pripomenúť skvelú atmosféru, </a:t>
            </a:r>
            <a:r>
              <a:rPr lang="sk-SK" dirty="0"/>
              <a:t>pozrite si </a:t>
            </a:r>
            <a:endParaRPr lang="sk-SK" dirty="0" smtClean="0"/>
          </a:p>
          <a:p>
            <a:pPr marL="0" indent="0" algn="ctr">
              <a:buNone/>
            </a:pPr>
            <a:r>
              <a:rPr lang="sk-SK" dirty="0" smtClean="0">
                <a:hlinkClick r:id="rId2"/>
              </a:rPr>
              <a:t>galériu </a:t>
            </a:r>
            <a:r>
              <a:rPr lang="sk-SK" dirty="0">
                <a:hlinkClick r:id="rId2"/>
              </a:rPr>
              <a:t>zachytávajúcu najkrajšie momenty</a:t>
            </a:r>
            <a:r>
              <a:rPr lang="sk-SK" dirty="0"/>
              <a:t>. </a:t>
            </a:r>
            <a:endParaRPr lang="sk-SK" dirty="0" smtClean="0"/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8312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08" y="352246"/>
            <a:ext cx="11372046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>
                <a:latin typeface="Libel Suit Rg"/>
              </a:rPr>
              <a:t>LEARNING &amp; DEVELOPMENT AWARDS </a:t>
            </a:r>
            <a:br>
              <a:rPr lang="sk-SK" sz="3600" dirty="0" smtClean="0">
                <a:latin typeface="Libel Suit Rg"/>
              </a:rPr>
            </a:br>
            <a:r>
              <a:rPr lang="sk-SK" sz="4000" dirty="0" smtClean="0">
                <a:latin typeface="Libel Suit Rg"/>
              </a:rPr>
              <a:t>DOBRÝ </a:t>
            </a:r>
            <a:r>
              <a:rPr lang="sk-SK" sz="4000" dirty="0">
                <a:latin typeface="Libel Suit Rg"/>
              </a:rPr>
              <a:t>SKUTOK</a:t>
            </a:r>
            <a:endParaRPr lang="sk-SK" sz="4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21286" y="1731854"/>
            <a:ext cx="10515600" cy="445994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sk-SK" sz="4400" dirty="0"/>
              <a:t>Anketou </a:t>
            </a:r>
            <a:r>
              <a:rPr lang="sk-SK" sz="4400" dirty="0" err="1"/>
              <a:t>Learning</a:t>
            </a:r>
            <a:r>
              <a:rPr lang="sk-SK" sz="4400" dirty="0"/>
              <a:t> &amp; </a:t>
            </a:r>
            <a:r>
              <a:rPr lang="sk-SK" sz="4400" dirty="0" err="1"/>
              <a:t>Development</a:t>
            </a:r>
            <a:r>
              <a:rPr lang="sk-SK" sz="4400" dirty="0"/>
              <a:t> </a:t>
            </a:r>
            <a:r>
              <a:rPr lang="sk-SK" sz="4400" dirty="0" err="1"/>
              <a:t>Awards</a:t>
            </a:r>
            <a:r>
              <a:rPr lang="sk-SK" sz="4400" dirty="0"/>
              <a:t> vyslovujeme symbolické „ďakujem“ všetkým lektorom za čas a úsilie, ktoré venujú pomoci iným ľuďom v ich osobnostnom a profesijnom raste. Vážime si prácu tých, ktorí zasahujú do životov iných, a popri tom si nezabúdame vážiť aj prírodu, ktorej za naše životy vďačíme.</a:t>
            </a:r>
          </a:p>
          <a:p>
            <a:pPr marL="0" indent="0" algn="just">
              <a:buNone/>
            </a:pPr>
            <a:endParaRPr lang="sk-SK" sz="4400" dirty="0"/>
          </a:p>
          <a:p>
            <a:pPr marL="0" indent="0" algn="just">
              <a:buNone/>
            </a:pPr>
            <a:r>
              <a:rPr lang="sk-SK" sz="4400" dirty="0" smtClean="0"/>
              <a:t>Aj v </a:t>
            </a:r>
            <a:r>
              <a:rPr lang="sk-SK" sz="4400" dirty="0"/>
              <a:t>treťom ročníku ankety </a:t>
            </a:r>
            <a:r>
              <a:rPr lang="sk-SK" sz="4400" dirty="0" err="1"/>
              <a:t>Learning</a:t>
            </a:r>
            <a:r>
              <a:rPr lang="sk-SK" sz="4400" dirty="0"/>
              <a:t> &amp; </a:t>
            </a:r>
            <a:r>
              <a:rPr lang="sk-SK" sz="4400" dirty="0" err="1"/>
              <a:t>Development</a:t>
            </a:r>
            <a:r>
              <a:rPr lang="sk-SK" sz="4400" dirty="0"/>
              <a:t> </a:t>
            </a:r>
            <a:r>
              <a:rPr lang="sk-SK" sz="4400" dirty="0" err="1"/>
              <a:t>Awards</a:t>
            </a:r>
            <a:r>
              <a:rPr lang="sk-SK" sz="4400" dirty="0"/>
              <a:t> premeníme vaše hlasy na stromy. A to doslovne. So sloganom "STROM za HLAS" </a:t>
            </a:r>
            <a:r>
              <a:rPr lang="sk-SK" sz="4400" dirty="0" smtClean="0"/>
              <a:t>vysadíme toľko </a:t>
            </a:r>
            <a:r>
              <a:rPr lang="sk-SK" sz="4400" dirty="0"/>
              <a:t>stromov, koľko nominácií vyplníte a odošlete</a:t>
            </a:r>
            <a:r>
              <a:rPr lang="sk-SK" sz="4400" dirty="0" smtClean="0"/>
              <a:t>.</a:t>
            </a:r>
          </a:p>
          <a:p>
            <a:pPr marL="0" indent="0" algn="just">
              <a:buNone/>
            </a:pPr>
            <a:endParaRPr lang="sk-SK" sz="4400" dirty="0"/>
          </a:p>
          <a:p>
            <a:pPr marL="0" indent="0" algn="just">
              <a:buNone/>
            </a:pPr>
            <a:r>
              <a:rPr lang="sk-SK" sz="4400" dirty="0" smtClean="0"/>
              <a:t>Ak </a:t>
            </a:r>
            <a:r>
              <a:rPr lang="sk-SK" sz="4400" dirty="0"/>
              <a:t>sa chcete pridať a pomôcť nám s vysádzaním stromov, neváhajte nás kontaktovať.</a:t>
            </a:r>
          </a:p>
          <a:p>
            <a:pPr marL="0" indent="0" algn="just">
              <a:buNone/>
            </a:pPr>
            <a:endParaRPr lang="sk-SK" sz="4400" dirty="0"/>
          </a:p>
          <a:p>
            <a:pPr marL="0" indent="0" algn="just">
              <a:buNone/>
            </a:pPr>
            <a:r>
              <a:rPr lang="sk-SK" sz="4400" i="1" dirty="0" smtClean="0"/>
              <a:t>„Ak </a:t>
            </a:r>
            <a:r>
              <a:rPr lang="sk-SK" sz="4400" i="1" dirty="0"/>
              <a:t>chceme porozumieť stromu, musíme sa pozrieť do zeme, v ktorej sú jeho korene. Rovnako je to aj s </a:t>
            </a:r>
            <a:r>
              <a:rPr lang="sk-SK" sz="4400" i="1" dirty="0" smtClean="0"/>
              <a:t>ľuďmi</a:t>
            </a:r>
            <a:r>
              <a:rPr lang="sk-SK" sz="4400" dirty="0" smtClean="0"/>
              <a:t>.“  </a:t>
            </a:r>
            <a:r>
              <a:rPr lang="sk-SK" sz="3600" i="1" dirty="0" err="1" smtClean="0"/>
              <a:t>Romano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Guardini</a:t>
            </a:r>
            <a:endParaRPr lang="sk-SK" sz="3600" i="1" dirty="0" smtClean="0"/>
          </a:p>
          <a:p>
            <a:pPr marL="0" indent="0" algn="just">
              <a:buNone/>
            </a:pPr>
            <a:endParaRPr lang="sk-SK" dirty="0" smtClean="0"/>
          </a:p>
          <a:p>
            <a:pPr marL="0" indent="0" algn="just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083881" y="6068878"/>
            <a:ext cx="76330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hlinkClick r:id="rId2"/>
              </a:rPr>
              <a:t> </a:t>
            </a:r>
            <a:r>
              <a:rPr lang="sk-SK" dirty="0">
                <a:hlinkClick r:id="rId2"/>
              </a:rPr>
              <a:t>https://www.linkedin.com/feed/update/urn:li:activity:6523485002057949184</a:t>
            </a:r>
            <a:r>
              <a:rPr lang="sk-SK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306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Libel Suit Rg"/>
              </a:rPr>
              <a:t>CHCETE PODPORIŤ LEARNING &amp; DEVELOPMENT AWARDS ?</a:t>
            </a:r>
            <a:endParaRPr lang="sk-SK" dirty="0">
              <a:latin typeface="Libel Suit Rg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17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dirty="0" smtClean="0"/>
              <a:t>Máte </a:t>
            </a:r>
            <a:r>
              <a:rPr lang="sk-SK" sz="2400" dirty="0" err="1" smtClean="0"/>
              <a:t>budget</a:t>
            </a:r>
            <a:r>
              <a:rPr lang="sk-SK" sz="2400" dirty="0" smtClean="0"/>
              <a:t> a radi by ste </a:t>
            </a:r>
            <a:r>
              <a:rPr lang="sk-SK" sz="2400" dirty="0"/>
              <a:t>podporili anketu </a:t>
            </a:r>
            <a:r>
              <a:rPr lang="sk-SK" sz="2400" dirty="0" err="1"/>
              <a:t>Learning</a:t>
            </a:r>
            <a:r>
              <a:rPr lang="sk-SK" sz="2400" dirty="0"/>
              <a:t> &amp; Development </a:t>
            </a:r>
            <a:r>
              <a:rPr lang="sk-SK" sz="2400" dirty="0" err="1" smtClean="0"/>
              <a:t>Awards</a:t>
            </a:r>
            <a:r>
              <a:rPr lang="sk-SK" sz="2400" dirty="0" smtClean="0"/>
              <a:t>?  Chcete pomôcť vytvoriť platformu ktorá bude dávať cennú spätnú väzbu tým, ktorí rozvíjajú Vašich kolegov v spoločnostiach? Staňte sa </a:t>
            </a:r>
            <a:r>
              <a:rPr lang="sk-SK" sz="2400" b="1" dirty="0" smtClean="0"/>
              <a:t>PARTNEROM </a:t>
            </a:r>
            <a:r>
              <a:rPr lang="sk-SK" sz="2400" b="1" dirty="0" err="1" smtClean="0"/>
              <a:t>Learning</a:t>
            </a:r>
            <a:r>
              <a:rPr lang="sk-SK" sz="2400" b="1" dirty="0" smtClean="0"/>
              <a:t> &amp; Development </a:t>
            </a:r>
            <a:r>
              <a:rPr lang="sk-SK" sz="2400" b="1" dirty="0" err="1" smtClean="0"/>
              <a:t>Awards</a:t>
            </a:r>
            <a:r>
              <a:rPr lang="sk-SK" sz="2400" b="1" dirty="0" smtClean="0"/>
              <a:t>.</a:t>
            </a:r>
            <a:endParaRPr lang="sk-SK" sz="2400" dirty="0" smtClean="0"/>
          </a:p>
          <a:p>
            <a:pPr marL="0" indent="0" algn="ctr">
              <a:buNone/>
            </a:pPr>
            <a:r>
              <a:rPr lang="sk-SK" sz="2400" b="1" dirty="0" smtClean="0"/>
              <a:t>Partner</a:t>
            </a:r>
            <a:r>
              <a:rPr lang="sk-SK" sz="2400" dirty="0" smtClean="0"/>
              <a:t>: 1500€ </a:t>
            </a:r>
          </a:p>
          <a:p>
            <a:pPr marL="0" indent="0" algn="ctr">
              <a:buNone/>
            </a:pPr>
            <a:r>
              <a:rPr lang="sk-SK" sz="2400" b="1" dirty="0" smtClean="0"/>
              <a:t>Hlavný partner</a:t>
            </a:r>
            <a:r>
              <a:rPr lang="sk-SK" sz="2400" dirty="0" smtClean="0"/>
              <a:t>: 3000€</a:t>
            </a:r>
          </a:p>
          <a:p>
            <a:pPr marL="0" indent="0" algn="ctr">
              <a:buNone/>
            </a:pPr>
            <a:r>
              <a:rPr lang="sk-SK" sz="2400" b="1" dirty="0" smtClean="0"/>
              <a:t>Generálny partner</a:t>
            </a:r>
            <a:r>
              <a:rPr lang="sk-SK" sz="2400" dirty="0" smtClean="0"/>
              <a:t>: 5000€</a:t>
            </a:r>
          </a:p>
          <a:p>
            <a:pPr marL="0" indent="0" algn="ctr">
              <a:buNone/>
            </a:pPr>
            <a:endParaRPr lang="sk-SK" sz="2400" dirty="0" smtClean="0"/>
          </a:p>
          <a:p>
            <a:pPr marL="0" indent="0" algn="ctr">
              <a:buNone/>
            </a:pPr>
            <a:r>
              <a:rPr lang="sk-SK" sz="2400" dirty="0"/>
              <a:t>Ak by ste mali záujem o inú formu partnerstva, dajte nám vedieť a radi sa s Vami stretneme</a:t>
            </a:r>
            <a:r>
              <a:rPr lang="sk-SK" sz="2400" dirty="0" smtClean="0"/>
              <a:t>.</a:t>
            </a:r>
            <a:endParaRPr lang="sk-SK" sz="2400" dirty="0"/>
          </a:p>
          <a:p>
            <a:pPr marL="0" indent="0" algn="ctr">
              <a:buNone/>
            </a:pPr>
            <a:r>
              <a:rPr lang="sk-SK" sz="2400" dirty="0" smtClean="0"/>
              <a:t>Staňte sa podporovateľom a spolu môžeme tak dôležitú komunitu ľudí podporovať a motivovať.</a:t>
            </a:r>
          </a:p>
        </p:txBody>
      </p:sp>
    </p:spTree>
    <p:extLst>
      <p:ext uri="{BB962C8B-B14F-4D97-AF65-F5344CB8AC3E}">
        <p14:creationId xmlns:p14="http://schemas.microsoft.com/office/powerpoint/2010/main" xmlns="" val="301600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>
                <a:latin typeface="Libel Suit Rg"/>
              </a:rPr>
              <a:t>ROZHODNUTIE PODPORIŤ LEARNING &amp; DEVELOPMENT AWARDS 2019 VÁM PRINESIE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103119"/>
            <a:ext cx="10515600" cy="4073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Zviditeľnenie </a:t>
            </a:r>
            <a:r>
              <a:rPr lang="sk-SK" dirty="0"/>
              <a:t>Vašej spoločnosti a </a:t>
            </a:r>
            <a:r>
              <a:rPr lang="sk-SK" dirty="0" smtClean="0"/>
              <a:t>spojenie Vašej </a:t>
            </a:r>
            <a:r>
              <a:rPr lang="sk-SK" dirty="0"/>
              <a:t>značky s </a:t>
            </a:r>
            <a:r>
              <a:rPr lang="sk-SK" dirty="0" smtClean="0"/>
              <a:t>ocenením </a:t>
            </a:r>
            <a:r>
              <a:rPr lang="sk-SK" dirty="0" err="1"/>
              <a:t>L</a:t>
            </a:r>
            <a:r>
              <a:rPr lang="sk-SK" dirty="0" err="1" smtClean="0"/>
              <a:t>earning</a:t>
            </a:r>
            <a:r>
              <a:rPr lang="sk-SK" dirty="0" smtClean="0"/>
              <a:t> &amp; </a:t>
            </a:r>
            <a:r>
              <a:rPr lang="sk-SK" dirty="0"/>
              <a:t>D</a:t>
            </a:r>
            <a:r>
              <a:rPr lang="sk-SK" dirty="0" smtClean="0"/>
              <a:t>evelopment </a:t>
            </a:r>
            <a:r>
              <a:rPr lang="sk-SK" dirty="0" err="1" smtClean="0"/>
              <a:t>Awards</a:t>
            </a:r>
            <a:r>
              <a:rPr lang="sk-SK" dirty="0" smtClean="0"/>
              <a:t>.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Zdieľanie </a:t>
            </a:r>
            <a:r>
              <a:rPr lang="sk-SK" dirty="0"/>
              <a:t>Vášho firemného </a:t>
            </a:r>
            <a:r>
              <a:rPr lang="sk-SK" dirty="0" smtClean="0"/>
              <a:t>loga počas </a:t>
            </a:r>
            <a:r>
              <a:rPr lang="sk-SK" dirty="0" err="1" smtClean="0"/>
              <a:t>galavečera</a:t>
            </a:r>
            <a:r>
              <a:rPr lang="sk-SK" dirty="0"/>
              <a:t>, na webe a sociálnych </a:t>
            </a:r>
            <a:r>
              <a:rPr lang="sk-SK" dirty="0" smtClean="0"/>
              <a:t>sieťach. Uverejnenie firemného loga na tlačených </a:t>
            </a:r>
            <a:r>
              <a:rPr lang="sk-SK" dirty="0" err="1" smtClean="0"/>
              <a:t>promo</a:t>
            </a:r>
            <a:r>
              <a:rPr lang="sk-SK" dirty="0" smtClean="0"/>
              <a:t> materiáloch.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Prezentácie u mediálnych partnerov </a:t>
            </a:r>
            <a:r>
              <a:rPr lang="sk-SK" dirty="0"/>
              <a:t>Z</a:t>
            </a:r>
            <a:r>
              <a:rPr lang="sk-SK" dirty="0" smtClean="0"/>
              <a:t>oznam.sk a rádio </a:t>
            </a:r>
            <a:r>
              <a:rPr lang="sk-SK" dirty="0" err="1" smtClean="0"/>
              <a:t>SiTy</a:t>
            </a:r>
            <a:r>
              <a:rPr lang="sk-SK" dirty="0" smtClean="0"/>
              <a:t>.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Možnosť </a:t>
            </a:r>
            <a:r>
              <a:rPr lang="sk-SK" dirty="0"/>
              <a:t>spoločnej tvorby PR </a:t>
            </a:r>
            <a:r>
              <a:rPr lang="sk-SK" dirty="0" smtClean="0"/>
              <a:t>článkov k </a:t>
            </a:r>
            <a:r>
              <a:rPr lang="sk-SK" dirty="0"/>
              <a:t>témam vzdelávania a rozvoja vo </a:t>
            </a:r>
            <a:r>
              <a:rPr lang="sk-SK" dirty="0" smtClean="0"/>
              <a:t>Vašej organizácii čo podporí Váš </a:t>
            </a:r>
            <a:r>
              <a:rPr lang="sk-SK" dirty="0" err="1" smtClean="0"/>
              <a:t>company</a:t>
            </a:r>
            <a:r>
              <a:rPr lang="sk-SK" dirty="0" smtClean="0"/>
              <a:t> </a:t>
            </a:r>
            <a:r>
              <a:rPr lang="sk-SK" dirty="0" err="1" smtClean="0"/>
              <a:t>branding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74199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KO~1.SAR\AppData\Local\Temp\eye-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238" y="1606099"/>
            <a:ext cx="1138047" cy="11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KO~1.SAR\AppData\Local\Temp\group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4707" y="1754788"/>
            <a:ext cx="901751" cy="9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RKO~1.SAR\AppData\Local\Temp\competition-price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819" y="1816165"/>
            <a:ext cx="778998" cy="7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335879" y="2788921"/>
            <a:ext cx="2374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Zviditeľňujeme profesionálov  v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oblasti 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vzdelávania  a koučingu na Slovensku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l Suit Rg" panose="020B0608020202020204" pitchFamily="34" charset="0"/>
              <a:ea typeface="+mn-ea"/>
              <a:cs typeface="+mn-cs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437819" y="2813160"/>
            <a:ext cx="2573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Vytvárame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povedomie 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/>
            </a:r>
            <a:b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</a:b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o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komunite 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lektorov </a:t>
            </a:r>
            <a:b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</a:b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a koučov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a jej 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celospoločenskom  prínose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l Suit Rg" panose="020B0608020202020204" pitchFamily="34" charset="0"/>
              <a:ea typeface="+mn-ea"/>
              <a:cs typeface="+mn-cs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861696" y="3028424"/>
            <a:ext cx="2201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Oceňujeme lektorov, koučov a firmy</a:t>
            </a:r>
            <a:r>
              <a:rPr kumimoji="0" lang="sk-SK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 </a:t>
            </a:r>
            <a:br>
              <a:rPr kumimoji="0" lang="sk-SK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</a:b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l Suit Rg" panose="020B0608020202020204" pitchFamily="34" charset="0"/>
                <a:ea typeface="+mn-ea"/>
                <a:cs typeface="+mn-cs"/>
              </a:rPr>
              <a:t>a spoločne sa inšpirovať   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l Suit Rg" panose="020B0608020202020204" pitchFamily="34" charset="0"/>
              <a:ea typeface="+mn-ea"/>
              <a:cs typeface="+mn-cs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416026" y="5620357"/>
            <a:ext cx="8967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000" b="1" dirty="0" smtClean="0">
                <a:solidFill>
                  <a:prstClr val="black"/>
                </a:solidFill>
                <a:latin typeface="Libel Suit Rg" panose="020B0608020202020204" pitchFamily="34" charset="0"/>
              </a:rPr>
              <a:t>Považujeme </a:t>
            </a:r>
            <a:r>
              <a:rPr lang="sk-SK" sz="2000" b="1" dirty="0">
                <a:solidFill>
                  <a:prstClr val="black"/>
                </a:solidFill>
                <a:latin typeface="Libel Suit Rg" panose="020B0608020202020204" pitchFamily="34" charset="0"/>
              </a:rPr>
              <a:t>za dôležité oceniť ich prácu a vyjadriť im vďaku za to, že pomáhajú jednotlivcom aj firmám na ceste k </a:t>
            </a:r>
            <a:r>
              <a:rPr lang="sk-SK" sz="2000" b="1" dirty="0" smtClean="0">
                <a:solidFill>
                  <a:prstClr val="black"/>
                </a:solidFill>
                <a:latin typeface="Libel Suit Rg" panose="020B0608020202020204" pitchFamily="34" charset="0"/>
              </a:rPr>
              <a:t>rozvoju</a:t>
            </a:r>
            <a:endParaRPr lang="sk-SK" sz="2000" b="1" dirty="0">
              <a:solidFill>
                <a:prstClr val="black"/>
              </a:solidFill>
              <a:latin typeface="Libel Suit Rg" panose="020B0608020202020204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778551" y="235077"/>
            <a:ext cx="10515600" cy="1063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400" dirty="0" smtClean="0">
                <a:solidFill>
                  <a:prstClr val="black"/>
                </a:solidFill>
                <a:latin typeface="Libel Suit Rg" panose="020B0608020202020204" pitchFamily="34" charset="0"/>
                <a:ea typeface="+mn-ea"/>
                <a:cs typeface="+mn-cs"/>
              </a:rPr>
              <a:t>LEARNING &amp; DEVELOPMENT AWARDS</a:t>
            </a:r>
            <a:endParaRPr lang="sk-SK" sz="4400" dirty="0">
              <a:solidFill>
                <a:prstClr val="black"/>
              </a:solidFill>
              <a:latin typeface="Libel Suit Rg" panose="020B0608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96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1000">
        <p:wipe/>
      </p:transition>
    </mc:Choice>
    <mc:Fallback>
      <p:transition spd="slow" advClick="0" advTm="1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4493" y="1933549"/>
            <a:ext cx="1292077" cy="1292077"/>
          </a:xfrm>
          <a:prstGeom prst="rect">
            <a:avLst/>
          </a:prstGeom>
        </p:spPr>
      </p:pic>
      <p:pic>
        <p:nvPicPr>
          <p:cNvPr id="5" name="Picture 2" descr="VÃ½sledok vyhÄ¾adÃ¡vania obrÃ¡zkov pre dopyt f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7076" y="3134581"/>
            <a:ext cx="928510" cy="7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Ãºvisiaci obrÃ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385" y="3908872"/>
            <a:ext cx="1165170" cy="10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3727555" y="2372041"/>
            <a:ext cx="7626245" cy="3765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3600" dirty="0" smtClean="0">
                <a:hlinkClick r:id="rId6"/>
              </a:rPr>
              <a:t>https://www.ldawards.sk</a:t>
            </a:r>
            <a:r>
              <a:rPr lang="sk-SK" sz="36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3600" dirty="0" smtClean="0">
              <a:hlinkClick r:id="rId7"/>
            </a:endParaRPr>
          </a:p>
          <a:p>
            <a:pPr marL="0" indent="0">
              <a:buNone/>
            </a:pPr>
            <a:r>
              <a:rPr lang="sk-SK" sz="3600" dirty="0" smtClean="0">
                <a:hlinkClick r:id="rId8"/>
              </a:rPr>
              <a:t>https://www.facebook.com/LDAwards/</a:t>
            </a:r>
            <a:endParaRPr lang="sk-SK" sz="3600" dirty="0" smtClean="0"/>
          </a:p>
          <a:p>
            <a:pPr marL="0" indent="0">
              <a:buNone/>
            </a:pPr>
            <a:endParaRPr lang="sk-SK" sz="3600" dirty="0" smtClean="0"/>
          </a:p>
          <a:p>
            <a:pPr marL="0" indent="0">
              <a:buNone/>
            </a:pPr>
            <a:r>
              <a:rPr lang="sk-SK" sz="3600" dirty="0" smtClean="0">
                <a:hlinkClick r:id="rId9"/>
              </a:rPr>
              <a:t>https://www.linkedin.com/company/ldawards</a:t>
            </a:r>
            <a:endParaRPr lang="sk-SK" sz="3600" dirty="0" smtClean="0"/>
          </a:p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r>
              <a:rPr lang="sk-SK" sz="3600" dirty="0" smtClean="0">
                <a:hlinkClick r:id="rId10"/>
              </a:rPr>
              <a:t>https://www.instagram.com/learninganddevelopmentawards/</a:t>
            </a:r>
            <a:endParaRPr lang="sk-SK" sz="3600" dirty="0"/>
          </a:p>
        </p:txBody>
      </p:sp>
      <p:pic>
        <p:nvPicPr>
          <p:cNvPr id="1026" name="Picture 2" descr="VÃ½sledok vyhÄ¾adÃ¡vania obrÃ¡zkov pre dopyt instagram icon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9805" y="5130937"/>
            <a:ext cx="659822" cy="6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2562385" y="268487"/>
            <a:ext cx="10032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prstClr val="black"/>
                </a:solidFill>
                <a:latin typeface="Libel Suit Rg" panose="020B0608020202020204" pitchFamily="34" charset="0"/>
              </a:rPr>
              <a:t>MY SPÁJAME KOMUNITU </a:t>
            </a:r>
          </a:p>
          <a:p>
            <a:r>
              <a:rPr lang="sk-SK" sz="4000" dirty="0" smtClean="0">
                <a:solidFill>
                  <a:prstClr val="black"/>
                </a:solidFill>
                <a:latin typeface="Libel Suit Rg" panose="020B0608020202020204" pitchFamily="34" charset="0"/>
              </a:rPr>
              <a:t>VY SA SPOJTE </a:t>
            </a:r>
            <a:r>
              <a:rPr lang="sk-SK" sz="4000" dirty="0">
                <a:solidFill>
                  <a:prstClr val="black"/>
                </a:solidFill>
                <a:latin typeface="Libel Suit Rg" panose="020B0608020202020204" pitchFamily="34" charset="0"/>
              </a:rPr>
              <a:t>SA S NAMI</a:t>
            </a:r>
          </a:p>
        </p:txBody>
      </p:sp>
    </p:spTree>
    <p:extLst>
      <p:ext uri="{BB962C8B-B14F-4D97-AF65-F5344CB8AC3E}">
        <p14:creationId xmlns:p14="http://schemas.microsoft.com/office/powerpoint/2010/main" xmlns="" val="329242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7" t="15934" b="31305"/>
          <a:stretch/>
        </p:blipFill>
        <p:spPr>
          <a:xfrm>
            <a:off x="1402085" y="0"/>
            <a:ext cx="10789915" cy="46242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8" t="9025" r="9637" b="4117"/>
          <a:stretch/>
        </p:blipFill>
        <p:spPr>
          <a:xfrm>
            <a:off x="0" y="0"/>
            <a:ext cx="5172178" cy="35410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2" r="15859"/>
          <a:stretch/>
        </p:blipFill>
        <p:spPr>
          <a:xfrm>
            <a:off x="127616" y="3541058"/>
            <a:ext cx="5044562" cy="33169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39" t="6765" r="14804" b="39251"/>
          <a:stretch/>
        </p:blipFill>
        <p:spPr>
          <a:xfrm>
            <a:off x="5172178" y="4590485"/>
            <a:ext cx="3964070" cy="22337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BlokTextu 10"/>
          <p:cNvSpPr txBox="1"/>
          <p:nvPr/>
        </p:nvSpPr>
        <p:spPr>
          <a:xfrm>
            <a:off x="9279817" y="5199529"/>
            <a:ext cx="2364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Viac fotografií z predchádzajúcich ročníkov nájdete </a:t>
            </a:r>
            <a:r>
              <a:rPr lang="sk-SK" sz="2000" dirty="0" smtClean="0">
                <a:hlinkClick r:id="rId7"/>
              </a:rPr>
              <a:t>TU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2739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836" y="3522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latin typeface="Libel Suit Rg"/>
              </a:rPr>
              <a:t>LEARNING &amp; </a:t>
            </a:r>
            <a:r>
              <a:rPr lang="sk-SK" sz="4000" dirty="0" smtClean="0">
                <a:latin typeface="Libel Suit Rg"/>
              </a:rPr>
              <a:t>DEVELOPMENT</a:t>
            </a:r>
            <a:r>
              <a:rPr lang="sk-SK" dirty="0" smtClean="0">
                <a:latin typeface="Libel Suit Rg"/>
              </a:rPr>
              <a:t> AWARDS</a:t>
            </a:r>
            <a:endParaRPr lang="sk-SK" dirty="0">
              <a:latin typeface="Libel Suit Rg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63958" y="1802674"/>
            <a:ext cx="10515600" cy="4657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dirty="0" smtClean="0"/>
              <a:t>Cieľom ankety je </a:t>
            </a:r>
            <a:r>
              <a:rPr lang="sk-SK" dirty="0"/>
              <a:t>oceniť profesionálov v </a:t>
            </a:r>
            <a:r>
              <a:rPr lang="sk-SK" dirty="0" smtClean="0"/>
              <a:t>oblasti vzdelávania</a:t>
            </a:r>
            <a:r>
              <a:rPr lang="sk-SK" dirty="0"/>
              <a:t>. Našim zámerom je budovať </a:t>
            </a:r>
            <a:r>
              <a:rPr lang="sk-SK" dirty="0" smtClean="0"/>
              <a:t>tradíciu a </a:t>
            </a:r>
            <a:r>
              <a:rPr lang="sk-SK" dirty="0"/>
              <a:t>aj prostredníctvom tohto ocenenia </a:t>
            </a:r>
            <a:r>
              <a:rPr lang="sk-SK" dirty="0" smtClean="0"/>
              <a:t>zviditeľniť a </a:t>
            </a:r>
            <a:r>
              <a:rPr lang="sk-SK" dirty="0"/>
              <a:t>podporiť komunitu </a:t>
            </a:r>
            <a:r>
              <a:rPr lang="sk-SK" dirty="0" smtClean="0"/>
              <a:t>lektorov, koučov </a:t>
            </a:r>
            <a:r>
              <a:rPr lang="sk-SK" dirty="0"/>
              <a:t>a odborníkov v </a:t>
            </a:r>
            <a:r>
              <a:rPr lang="sk-SK" dirty="0" smtClean="0"/>
              <a:t>oblasti vzdelávania </a:t>
            </a:r>
            <a:r>
              <a:rPr lang="sk-SK" dirty="0"/>
              <a:t>dospelých na </a:t>
            </a:r>
            <a:r>
              <a:rPr lang="sk-SK" dirty="0" smtClean="0"/>
              <a:t>Slovensku. </a:t>
            </a:r>
            <a:r>
              <a:rPr lang="sk-SK" sz="2000" dirty="0">
                <a:hlinkClick r:id="rId2"/>
              </a:rPr>
              <a:t>https://www.ldawards.sk/</a:t>
            </a:r>
            <a:r>
              <a:rPr lang="sk-SK" sz="2000" dirty="0"/>
              <a:t> </a:t>
            </a:r>
            <a:r>
              <a:rPr lang="sk-SK" sz="2000" dirty="0" smtClean="0"/>
              <a:t> </a:t>
            </a:r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r>
              <a:rPr lang="sk-SK" dirty="0" smtClean="0"/>
              <a:t>Anketa odštartovala pôvodne pod názvom Lektor Roka. Anketa sa uviedla do povedomia odbornej aj laickej verejnosti v roku 2017 </a:t>
            </a:r>
            <a:br>
              <a:rPr lang="sk-SK" dirty="0" smtClean="0"/>
            </a:br>
            <a:r>
              <a:rPr lang="sk-SK" dirty="0" smtClean="0"/>
              <a:t>a v súčasnosti bola premenovaná  </a:t>
            </a:r>
            <a:r>
              <a:rPr lang="sk-SK" dirty="0"/>
              <a:t>na </a:t>
            </a:r>
            <a:r>
              <a:rPr lang="sk-SK" dirty="0" err="1"/>
              <a:t>Learning</a:t>
            </a:r>
            <a:r>
              <a:rPr lang="sk-SK" dirty="0"/>
              <a:t> &amp; Development </a:t>
            </a:r>
            <a:r>
              <a:rPr lang="sk-SK" dirty="0" err="1" smtClean="0"/>
              <a:t>Awards</a:t>
            </a:r>
            <a:r>
              <a:rPr lang="sk-SK" dirty="0" smtClean="0"/>
              <a:t>.</a:t>
            </a:r>
            <a:endParaRPr lang="sk-SK" sz="3200" dirty="0" smtClean="0"/>
          </a:p>
          <a:p>
            <a:pPr marL="0" indent="0" algn="just">
              <a:buNone/>
            </a:pPr>
            <a:r>
              <a:rPr lang="sk-SK" sz="1800" dirty="0" smtClean="0">
                <a:hlinkClick r:id="rId3"/>
              </a:rPr>
              <a:t>https</a:t>
            </a:r>
            <a:r>
              <a:rPr lang="sk-SK" sz="1800" dirty="0">
                <a:hlinkClick r:id="rId3"/>
              </a:rPr>
              <a:t>://</a:t>
            </a:r>
            <a:r>
              <a:rPr lang="sk-SK" sz="1800" dirty="0" smtClean="0">
                <a:hlinkClick r:id="rId3"/>
              </a:rPr>
              <a:t>www.ldawards.sk/doc/Tlacova-sprava-zmena-nazvu-ankety.pdf</a:t>
            </a:r>
            <a:endParaRPr lang="sk-SK" sz="1800" dirty="0" smtClean="0"/>
          </a:p>
          <a:p>
            <a:pPr marL="0" indent="0" algn="just">
              <a:buNone/>
            </a:pPr>
            <a:r>
              <a:rPr lang="sk-SK" sz="1800" dirty="0">
                <a:hlinkClick r:id="rId4"/>
              </a:rPr>
              <a:t>https://</a:t>
            </a:r>
            <a:r>
              <a:rPr lang="sk-SK" sz="1800" dirty="0" smtClean="0">
                <a:hlinkClick r:id="rId4"/>
              </a:rPr>
              <a:t>epale.ec.europa.eu/sk/content/treti-rocnik-ankety-learning-development-awards-2019-prijima-nominacie</a:t>
            </a:r>
            <a:r>
              <a:rPr lang="sk-SK" sz="1800" dirty="0" smtClean="0"/>
              <a:t>  </a:t>
            </a:r>
          </a:p>
          <a:p>
            <a:pPr marL="0" indent="0" algn="just">
              <a:buNone/>
            </a:pPr>
            <a:endParaRPr lang="sk-SK" sz="2400" dirty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242407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KO~1.SAR\AppData\Local\Temp\eye-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952" y="1215931"/>
            <a:ext cx="1313299" cy="13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KO~1.SAR\AppData\Local\Temp\group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177" y="3108278"/>
            <a:ext cx="1045369" cy="1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RKO~1.SAR\AppData\Local\Temp\competition-price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178" y="5182183"/>
            <a:ext cx="971862" cy="9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552420" y="1544005"/>
            <a:ext cx="714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latin typeface="Libel Suit Rg" panose="020B0608020202020204" pitchFamily="34" charset="0"/>
              </a:rPr>
              <a:t>Zviditeľniť </a:t>
            </a:r>
            <a:r>
              <a:rPr lang="sk-SK" sz="2800" dirty="0" smtClean="0">
                <a:latin typeface="Libel Suit Rg" panose="020B0608020202020204" pitchFamily="34" charset="0"/>
              </a:rPr>
              <a:t>profesionálov  v </a:t>
            </a:r>
            <a:r>
              <a:rPr lang="sk-SK" sz="2800" dirty="0">
                <a:latin typeface="Libel Suit Rg" panose="020B0608020202020204" pitchFamily="34" charset="0"/>
              </a:rPr>
              <a:t>oblasti </a:t>
            </a:r>
            <a:r>
              <a:rPr lang="sk-SK" sz="2800" dirty="0" smtClean="0">
                <a:latin typeface="Libel Suit Rg" panose="020B0608020202020204" pitchFamily="34" charset="0"/>
              </a:rPr>
              <a:t> rozvoja a vzdelávania</a:t>
            </a:r>
            <a:endParaRPr lang="sk-SK" sz="2800" dirty="0">
              <a:latin typeface="Libel Suit Rg" panose="020B060802020202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409142" y="3238837"/>
            <a:ext cx="7381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latin typeface="Libel Suit Rg" panose="020B0608020202020204" pitchFamily="34" charset="0"/>
              </a:rPr>
              <a:t>Vytvoriť povedomie o komunite lektorov </a:t>
            </a:r>
            <a:r>
              <a:rPr lang="sk-SK" sz="2800" dirty="0" smtClean="0">
                <a:latin typeface="Libel Suit Rg" panose="020B0608020202020204" pitchFamily="34" charset="0"/>
              </a:rPr>
              <a:t>a koučov a </a:t>
            </a:r>
            <a:r>
              <a:rPr lang="sk-SK" sz="2800" dirty="0">
                <a:latin typeface="Libel Suit Rg" panose="020B0608020202020204" pitchFamily="34" charset="0"/>
              </a:rPr>
              <a:t>jej prínose pre biznis prostredie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3409141" y="5304683"/>
            <a:ext cx="6918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latin typeface="Libel Suit Rg" panose="020B0608020202020204" pitchFamily="34" charset="0"/>
              </a:rPr>
              <a:t>Oceniť prínos </a:t>
            </a:r>
            <a:r>
              <a:rPr lang="sk-SK" sz="2800" dirty="0" smtClean="0">
                <a:latin typeface="Libel Suit Rg" panose="020B0608020202020204" pitchFamily="34" charset="0"/>
              </a:rPr>
              <a:t>trénerov, lektorov, koučov a firiem  </a:t>
            </a:r>
            <a:br>
              <a:rPr lang="sk-SK" sz="2800" dirty="0" smtClean="0">
                <a:latin typeface="Libel Suit Rg" panose="020B0608020202020204" pitchFamily="34" charset="0"/>
              </a:rPr>
            </a:br>
            <a:r>
              <a:rPr lang="sk-SK" sz="2800" dirty="0" smtClean="0">
                <a:latin typeface="Libel Suit Rg" panose="020B0608020202020204" pitchFamily="34" charset="0"/>
              </a:rPr>
              <a:t>v </a:t>
            </a:r>
            <a:r>
              <a:rPr lang="sk-SK" sz="2800" dirty="0">
                <a:latin typeface="Libel Suit Rg" panose="020B0608020202020204" pitchFamily="34" charset="0"/>
              </a:rPr>
              <a:t>oblasti </a:t>
            </a:r>
            <a:r>
              <a:rPr lang="sk-SK" sz="2800" dirty="0" smtClean="0">
                <a:latin typeface="Libel Suit Rg" panose="020B0608020202020204" pitchFamily="34" charset="0"/>
              </a:rPr>
              <a:t>vzdelávania a rozvoja na </a:t>
            </a:r>
            <a:r>
              <a:rPr lang="sk-SK" sz="2800" dirty="0">
                <a:latin typeface="Libel Suit Rg" panose="020B0608020202020204" pitchFamily="34" charset="0"/>
              </a:rPr>
              <a:t>Slovensku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837572" y="250313"/>
            <a:ext cx="6027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>
                <a:latin typeface="Libel Suit Rg" panose="020B0608020202020204" pitchFamily="34" charset="0"/>
              </a:rPr>
              <a:t>ZÁMER </a:t>
            </a:r>
            <a:r>
              <a:rPr lang="sk-SK" sz="4000" dirty="0" smtClean="0">
                <a:latin typeface="Libel Suit Rg" panose="020B0608020202020204" pitchFamily="34" charset="0"/>
              </a:rPr>
              <a:t>ANKETY</a:t>
            </a:r>
            <a:endParaRPr lang="sk-SK" sz="4000" dirty="0">
              <a:latin typeface="Libel Suit Rg" panose="020B0608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6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1000">
        <p:wipe/>
      </p:transition>
    </mc:Choice>
    <mc:Fallback>
      <p:transition spd="slow" advClick="0" advTm="1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9714" y="1692580"/>
            <a:ext cx="9989436" cy="523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400" dirty="0" smtClean="0">
                <a:solidFill>
                  <a:prstClr val="black"/>
                </a:solidFill>
              </a:rPr>
              <a:t>V ankete predstavujeme 3 hlavné kategórie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200" b="1" dirty="0" smtClean="0">
                <a:solidFill>
                  <a:prstClr val="black"/>
                </a:solidFill>
              </a:rPr>
              <a:t>LEKTOR ROKA 2019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200" b="1" dirty="0" smtClean="0">
                <a:solidFill>
                  <a:prstClr val="black"/>
                </a:solidFill>
              </a:rPr>
              <a:t>KOUČ ROKA 2019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200" b="1" dirty="0" smtClean="0">
                <a:solidFill>
                  <a:prstClr val="black"/>
                </a:solidFill>
              </a:rPr>
              <a:t>SOFT-SKILLS </a:t>
            </a:r>
            <a:r>
              <a:rPr lang="sk-SK" sz="2200" b="1" dirty="0">
                <a:solidFill>
                  <a:prstClr val="black"/>
                </a:solidFill>
              </a:rPr>
              <a:t>FIREMNÝ VZDELÁVACÍ/ROZVOJOVÝ PROGRAM </a:t>
            </a:r>
            <a:r>
              <a:rPr lang="sk-SK" sz="2200" b="1" dirty="0" smtClean="0">
                <a:solidFill>
                  <a:prstClr val="black"/>
                </a:solidFill>
              </a:rPr>
              <a:t>ROKA 2019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sk-SK" sz="2000" dirty="0">
                <a:solidFill>
                  <a:prstClr val="black"/>
                </a:solidFill>
                <a:hlinkClick r:id="rId2"/>
              </a:rPr>
              <a:t>https://www.ldawards.sk/2018/finalisti</a:t>
            </a:r>
            <a:r>
              <a:rPr lang="sk-SK" sz="2000" dirty="0">
                <a:solidFill>
                  <a:prstClr val="black"/>
                </a:solidFill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sk-SK" sz="20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200" dirty="0" smtClean="0">
                <a:solidFill>
                  <a:prstClr val="black"/>
                </a:solidFill>
              </a:rPr>
              <a:t>Okrem </a:t>
            </a:r>
            <a:r>
              <a:rPr lang="sk-SK" sz="2200" dirty="0">
                <a:solidFill>
                  <a:prstClr val="black"/>
                </a:solidFill>
              </a:rPr>
              <a:t>toho chceme podporovať nové talenty, a preto jednému z nominovaných porota môže udeliť špeciálne ocenenie</a:t>
            </a:r>
            <a:r>
              <a:rPr lang="sk-SK" sz="2200" b="1" dirty="0">
                <a:solidFill>
                  <a:prstClr val="black"/>
                </a:solidFill>
              </a:rPr>
              <a:t> </a:t>
            </a:r>
            <a:endParaRPr lang="sk-SK" sz="22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200" b="1" dirty="0" smtClean="0">
                <a:solidFill>
                  <a:prstClr val="black"/>
                </a:solidFill>
              </a:rPr>
              <a:t>YOUNG TALENT</a:t>
            </a:r>
            <a:endParaRPr lang="sk-SK" sz="2200" b="1" dirty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200" dirty="0">
                <a:solidFill>
                  <a:prstClr val="black"/>
                </a:solidFill>
              </a:rPr>
              <a:t>Víťaza v jednotlivých kategóriách </a:t>
            </a:r>
            <a:r>
              <a:rPr lang="sk-SK" sz="2200" b="1" dirty="0">
                <a:solidFill>
                  <a:prstClr val="black"/>
                </a:solidFill>
              </a:rPr>
              <a:t>vyberá nezávislá porota</a:t>
            </a:r>
            <a:r>
              <a:rPr lang="sk-SK" sz="2200" dirty="0">
                <a:solidFill>
                  <a:prstClr val="black"/>
                </a:solidFill>
              </a:rPr>
              <a:t>, ktorá je zložená </a:t>
            </a:r>
            <a:r>
              <a:rPr lang="sk-SK" sz="2200" dirty="0" smtClean="0">
                <a:solidFill>
                  <a:prstClr val="black"/>
                </a:solidFill>
              </a:rPr>
              <a:t/>
            </a:r>
            <a:br>
              <a:rPr lang="sk-SK" sz="2200" dirty="0" smtClean="0">
                <a:solidFill>
                  <a:prstClr val="black"/>
                </a:solidFill>
              </a:rPr>
            </a:br>
            <a:r>
              <a:rPr lang="sk-SK" sz="2200" dirty="0" smtClean="0">
                <a:solidFill>
                  <a:prstClr val="black"/>
                </a:solidFill>
              </a:rPr>
              <a:t>z </a:t>
            </a:r>
            <a:r>
              <a:rPr lang="sk-SK" sz="2200" dirty="0">
                <a:solidFill>
                  <a:prstClr val="black"/>
                </a:solidFill>
              </a:rPr>
              <a:t>odborníkov v oblasti vzdelávania a skúsených lektorov a koučov</a:t>
            </a:r>
            <a:r>
              <a:rPr lang="sk-SK" sz="2200" dirty="0" smtClean="0">
                <a:solidFill>
                  <a:prstClr val="black"/>
                </a:solidFill>
              </a:rPr>
              <a:t>. Odborná porota </a:t>
            </a:r>
            <a:br>
              <a:rPr lang="sk-SK" sz="2200" dirty="0" smtClean="0">
                <a:solidFill>
                  <a:prstClr val="black"/>
                </a:solidFill>
              </a:rPr>
            </a:br>
            <a:r>
              <a:rPr lang="sk-SK" sz="2200" dirty="0" smtClean="0">
                <a:solidFill>
                  <a:prstClr val="black"/>
                </a:solidFill>
              </a:rPr>
              <a:t>a kritéria ankety: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0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sk-SK" sz="2000" dirty="0" smtClean="0">
                <a:solidFill>
                  <a:prstClr val="black"/>
                </a:solidFill>
                <a:hlinkClick r:id="rId3"/>
              </a:rPr>
              <a:t>www.ldawards.sk/2018/informacie</a:t>
            </a:r>
            <a:r>
              <a:rPr lang="sk-SK" sz="2000" dirty="0" smtClean="0">
                <a:solidFill>
                  <a:prstClr val="black"/>
                </a:solidFill>
              </a:rPr>
              <a:t> </a:t>
            </a:r>
            <a:endParaRPr lang="sk-SK" sz="2000" dirty="0">
              <a:solidFill>
                <a:prstClr val="black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836023" y="313510"/>
            <a:ext cx="10515600" cy="1262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>
                <a:solidFill>
                  <a:prstClr val="black"/>
                </a:solidFill>
                <a:latin typeface="Libel Suit Rg" panose="020B0608020202020204" pitchFamily="34" charset="0"/>
                <a:ea typeface="+mn-ea"/>
                <a:cs typeface="+mn-cs"/>
              </a:rPr>
              <a:t>LEARNING &amp; DEVELOPMENT AWARDS  </a:t>
            </a:r>
          </a:p>
          <a:p>
            <a:r>
              <a:rPr lang="sk-SK" sz="4000" dirty="0" smtClean="0">
                <a:solidFill>
                  <a:prstClr val="black"/>
                </a:solidFill>
                <a:latin typeface="Libel Suit Rg" panose="020B0608020202020204" pitchFamily="34" charset="0"/>
                <a:ea typeface="+mn-ea"/>
                <a:cs typeface="+mn-cs"/>
              </a:rPr>
              <a:t>KATEGÓRIE</a:t>
            </a:r>
            <a:endParaRPr lang="sk-SK" sz="4000" dirty="0">
              <a:solidFill>
                <a:prstClr val="black"/>
              </a:solidFill>
              <a:latin typeface="Libel Suit Rg" panose="020B0608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54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1000">
        <p:wipe/>
      </p:transition>
    </mc:Choice>
    <mc:Fallback>
      <p:transition spd="slow" advClick="0" advTm="1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smtClean="0">
                <a:latin typeface="Libel Suit Rg"/>
              </a:rPr>
              <a:t>LEARNING &amp; DEVELOPMENT AWARDS </a:t>
            </a:r>
            <a:r>
              <a:rPr lang="sk-SK" sz="4000" dirty="0" smtClean="0">
                <a:latin typeface="Libel Suit Rg"/>
              </a:rPr>
              <a:t/>
            </a:r>
            <a:br>
              <a:rPr lang="sk-SK" sz="4000" dirty="0" smtClean="0">
                <a:latin typeface="Libel Suit Rg"/>
              </a:rPr>
            </a:br>
            <a:r>
              <a:rPr lang="sk-SK" sz="4000" dirty="0" smtClean="0">
                <a:latin typeface="Libel Suit Rg"/>
              </a:rPr>
              <a:t>V ČÍSLACH</a:t>
            </a:r>
            <a:endParaRPr lang="sk-SK" sz="4000" dirty="0">
              <a:latin typeface="Libel Suit Rg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13893" y="1690688"/>
            <a:ext cx="10739907" cy="502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500" b="1" dirty="0" smtClean="0"/>
              <a:t>Najprestížnejšia anketa na Slovensku, ktorá odborne hodnotí a poskytuje spätnú väzbu lektorom, koučom ako aj firemným vzdelávacím programom.</a:t>
            </a:r>
            <a:endParaRPr lang="sk-SK" sz="2500" b="1" dirty="0"/>
          </a:p>
          <a:p>
            <a:pPr marL="0" indent="0" algn="just">
              <a:buNone/>
            </a:pPr>
            <a:r>
              <a:rPr lang="sk-SK" sz="2500" dirty="0" smtClean="0"/>
              <a:t>Za posledné dva ročníky bolo spolu nominovaných viac ako </a:t>
            </a:r>
            <a:r>
              <a:rPr lang="sk-SK" sz="2500" b="1" dirty="0" smtClean="0"/>
              <a:t>600 </a:t>
            </a:r>
            <a:r>
              <a:rPr lang="sk-SK" sz="2500" dirty="0" smtClean="0"/>
              <a:t>osobností z oblasti vzdelávania a koučingu, </a:t>
            </a:r>
            <a:r>
              <a:rPr lang="sk-SK" sz="2500" b="1" dirty="0" smtClean="0"/>
              <a:t>85</a:t>
            </a:r>
            <a:r>
              <a:rPr lang="sk-SK" sz="2500" dirty="0" smtClean="0"/>
              <a:t> firemných vzdelávacích programov.</a:t>
            </a:r>
          </a:p>
          <a:p>
            <a:pPr marL="0" indent="0" algn="just">
              <a:buNone/>
            </a:pPr>
            <a:r>
              <a:rPr lang="sk-SK" sz="2500" dirty="0" smtClean="0"/>
              <a:t>V porote sa vystriedalo </a:t>
            </a:r>
            <a:r>
              <a:rPr lang="sk-SK" sz="2500" b="1" dirty="0" smtClean="0"/>
              <a:t>30</a:t>
            </a:r>
            <a:r>
              <a:rPr lang="sk-SK" sz="2500" dirty="0" smtClean="0"/>
              <a:t> odborníkov z radov riaditeľov firiem a špecialistov na vzdelávanie a koučing.</a:t>
            </a:r>
          </a:p>
          <a:p>
            <a:pPr marL="0" indent="0" algn="just">
              <a:buNone/>
            </a:pPr>
            <a:r>
              <a:rPr lang="sk-SK" sz="2500" dirty="0" smtClean="0"/>
              <a:t>Počas každého roku pripravíme viac ako </a:t>
            </a:r>
            <a:r>
              <a:rPr lang="sk-SK" sz="2500" b="1" dirty="0" smtClean="0"/>
              <a:t>15</a:t>
            </a:r>
            <a:r>
              <a:rPr lang="sk-SK" sz="2500" dirty="0" smtClean="0"/>
              <a:t> rozhovorov , </a:t>
            </a:r>
            <a:r>
              <a:rPr lang="sk-SK" sz="2500" b="1" dirty="0" smtClean="0"/>
              <a:t>10 </a:t>
            </a:r>
            <a:r>
              <a:rPr lang="sk-SK" sz="2500" dirty="0" smtClean="0"/>
              <a:t>odborných článkov a </a:t>
            </a:r>
            <a:r>
              <a:rPr lang="sk-SK" sz="2500" b="1" dirty="0" smtClean="0"/>
              <a:t>100</a:t>
            </a:r>
            <a:r>
              <a:rPr lang="sk-SK" sz="2500" dirty="0" smtClean="0"/>
              <a:t> </a:t>
            </a:r>
            <a:r>
              <a:rPr lang="sk-SK" sz="2500" dirty="0" err="1" smtClean="0"/>
              <a:t>banerov</a:t>
            </a:r>
            <a:r>
              <a:rPr lang="sk-SK" sz="2500" dirty="0" smtClean="0"/>
              <a:t>,  ktoré prezentujú nominovaných, porotcov a sponzorov. </a:t>
            </a:r>
          </a:p>
          <a:p>
            <a:pPr marL="0" indent="0" algn="just">
              <a:buNone/>
            </a:pPr>
            <a:r>
              <a:rPr lang="sk-SK" sz="2500" dirty="0" smtClean="0"/>
              <a:t>Naším cieľom je vytvárať hlavne hodnotný obsah, na ktorý </a:t>
            </a:r>
            <a:r>
              <a:rPr lang="sk-SK" sz="2500" dirty="0"/>
              <a:t>sociálne médiá pozitívne zareagovali a </a:t>
            </a:r>
            <a:r>
              <a:rPr lang="sk-SK" sz="2500" dirty="0" smtClean="0"/>
              <a:t>vzniká </a:t>
            </a:r>
            <a:r>
              <a:rPr lang="sk-SK" sz="2500" dirty="0"/>
              <a:t>množstvo </a:t>
            </a:r>
            <a:r>
              <a:rPr lang="sk-SK" sz="2500" dirty="0" smtClean="0"/>
              <a:t>ohlasov, videí a </a:t>
            </a:r>
            <a:r>
              <a:rPr lang="sk-SK" sz="2500" dirty="0" err="1" smtClean="0"/>
              <a:t>zdielaní</a:t>
            </a:r>
            <a:r>
              <a:rPr lang="sk-SK" sz="2500" dirty="0" smtClean="0"/>
              <a:t> </a:t>
            </a:r>
            <a:r>
              <a:rPr lang="sk-SK" sz="2500" dirty="0"/>
              <a:t>z radov </a:t>
            </a:r>
            <a:r>
              <a:rPr lang="sk-SK" sz="2500" dirty="0" smtClean="0"/>
              <a:t>finalistov, podporovateľov </a:t>
            </a:r>
            <a:r>
              <a:rPr lang="sk-SK" sz="2500" dirty="0"/>
              <a:t>ako aj </a:t>
            </a:r>
            <a:r>
              <a:rPr lang="sk-SK" sz="2500" dirty="0" smtClean="0"/>
              <a:t>firiem.</a:t>
            </a:r>
          </a:p>
          <a:p>
            <a:pPr marL="0" indent="0" algn="just">
              <a:buNone/>
            </a:pPr>
            <a:r>
              <a:rPr lang="sk-SK" sz="1800" dirty="0">
                <a:hlinkClick r:id="rId2"/>
              </a:rPr>
              <a:t>https://</a:t>
            </a:r>
            <a:r>
              <a:rPr lang="sk-SK" sz="1800" dirty="0" smtClean="0">
                <a:hlinkClick r:id="rId2"/>
              </a:rPr>
              <a:t>www.etrend.sk/podnikanie/dansky-kouc-rozvija-manazerov-a-timy-pomocou-kociek-lega.html</a:t>
            </a:r>
            <a:r>
              <a:rPr lang="sk-SK" sz="1800" dirty="0" smtClean="0"/>
              <a:t>  </a:t>
            </a:r>
            <a:endParaRPr lang="sk-SK" sz="1800" dirty="0"/>
          </a:p>
          <a:p>
            <a:pPr marL="0" indent="0" algn="just">
              <a:buNone/>
            </a:pPr>
            <a:endParaRPr lang="sk-SK" sz="2500" dirty="0"/>
          </a:p>
        </p:txBody>
      </p:sp>
    </p:spTree>
    <p:extLst>
      <p:ext uri="{BB962C8B-B14F-4D97-AF65-F5344CB8AC3E}">
        <p14:creationId xmlns:p14="http://schemas.microsoft.com/office/powerpoint/2010/main" xmlns="" val="303341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>
                <a:latin typeface="Libel Suit Rg"/>
              </a:rPr>
              <a:t>LEARNING &amp; DEVELOPMENT AWARDS </a:t>
            </a:r>
            <a:r>
              <a:rPr lang="sk-SK" sz="3600" dirty="0" smtClean="0">
                <a:latin typeface="Libel Suit Rg"/>
              </a:rPr>
              <a:t> </a:t>
            </a:r>
            <a:r>
              <a:rPr lang="sk-SK" sz="4000" dirty="0" smtClean="0">
                <a:latin typeface="Libel Suit Rg"/>
              </a:rPr>
              <a:t>ODBORNÍ PARTNERI</a:t>
            </a:r>
            <a:endParaRPr lang="sk-SK" sz="4000" dirty="0">
              <a:latin typeface="Libel Suit Rg"/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034" y="3235481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379" y="3357707"/>
            <a:ext cx="23812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5280" y="3431875"/>
            <a:ext cx="356852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854" y="5046586"/>
            <a:ext cx="1638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120646" y="2181289"/>
            <a:ext cx="95174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sk-SK" sz="2500" dirty="0" smtClean="0"/>
              <a:t>Darí </a:t>
            </a:r>
            <a:r>
              <a:rPr lang="sk-SK" sz="2500" dirty="0"/>
              <a:t>sa nám </a:t>
            </a:r>
            <a:r>
              <a:rPr lang="sk-SK" sz="2500" dirty="0" smtClean="0"/>
              <a:t>spájať </a:t>
            </a:r>
            <a:r>
              <a:rPr lang="sk-SK" sz="2500" dirty="0"/>
              <a:t>komunitu lektorov a koučov čím si celá anketa získala rešpekt </a:t>
            </a:r>
            <a:r>
              <a:rPr lang="sk-SK" sz="2500" dirty="0" smtClean="0"/>
              <a:t>v radoch </a:t>
            </a:r>
            <a:r>
              <a:rPr lang="sk-SK" sz="2500" dirty="0"/>
              <a:t>odbornej </a:t>
            </a:r>
            <a:r>
              <a:rPr lang="sk-SK" sz="2500" dirty="0" smtClean="0"/>
              <a:t>verejnosti.</a:t>
            </a:r>
            <a:endParaRPr lang="sk-SK" sz="2500" dirty="0"/>
          </a:p>
        </p:txBody>
      </p:sp>
    </p:spTree>
    <p:extLst>
      <p:ext uri="{BB962C8B-B14F-4D97-AF65-F5344CB8AC3E}">
        <p14:creationId xmlns:p14="http://schemas.microsoft.com/office/powerpoint/2010/main" xmlns="" val="168873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latin typeface="Libel Suit Rg"/>
              </a:rPr>
              <a:t>Časový priebeh </a:t>
            </a:r>
            <a:endParaRPr lang="en-US" sz="3600" dirty="0">
              <a:latin typeface="Libel Suit Rg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00456" y="855268"/>
            <a:ext cx="114513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2000" dirty="0"/>
              <a:t> </a:t>
            </a:r>
          </a:p>
          <a:p>
            <a:pPr algn="just">
              <a:spcAft>
                <a:spcPts val="0"/>
              </a:spcAft>
            </a:pPr>
            <a:r>
              <a:rPr lang="sk-SK" sz="2000" b="1" dirty="0"/>
              <a:t>28.8.</a:t>
            </a:r>
            <a:r>
              <a:rPr lang="sk-SK" sz="2000" dirty="0"/>
              <a:t>- spustenie ankety na sieťach </a:t>
            </a:r>
          </a:p>
          <a:p>
            <a:pPr algn="just">
              <a:spcAft>
                <a:spcPts val="0"/>
              </a:spcAft>
            </a:pPr>
            <a:r>
              <a:rPr lang="sk-SK" sz="2000" dirty="0"/>
              <a:t> </a:t>
            </a:r>
          </a:p>
          <a:p>
            <a:pPr algn="just">
              <a:spcAft>
                <a:spcPts val="0"/>
              </a:spcAft>
            </a:pPr>
            <a:r>
              <a:rPr lang="sk-SK" sz="2000" b="1" dirty="0"/>
              <a:t>4.10.</a:t>
            </a:r>
            <a:r>
              <a:rPr lang="sk-SK" sz="2000" dirty="0"/>
              <a:t> - Prvé stretnutie – </a:t>
            </a:r>
            <a:r>
              <a:rPr lang="sk-SK" sz="2000" dirty="0" err="1"/>
              <a:t>Meet</a:t>
            </a:r>
            <a:r>
              <a:rPr lang="sk-SK" sz="2000" dirty="0"/>
              <a:t> and </a:t>
            </a:r>
            <a:r>
              <a:rPr lang="sk-SK" sz="2000" dirty="0" err="1"/>
              <a:t>greet</a:t>
            </a:r>
            <a:r>
              <a:rPr lang="sk-SK" sz="2000" dirty="0"/>
              <a:t> – stretnutie a predstavenie členov komisie osobne –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cca </a:t>
            </a:r>
            <a:r>
              <a:rPr lang="sk-SK" sz="2000" dirty="0"/>
              <a:t>3 hodiny  (9:00-12:00)</a:t>
            </a:r>
          </a:p>
          <a:p>
            <a:pPr algn="just">
              <a:spcAft>
                <a:spcPts val="0"/>
              </a:spcAft>
            </a:pPr>
            <a:r>
              <a:rPr lang="sk-SK" sz="2000" dirty="0"/>
              <a:t> </a:t>
            </a:r>
          </a:p>
          <a:p>
            <a:pPr algn="just">
              <a:spcAft>
                <a:spcPts val="0"/>
              </a:spcAft>
            </a:pPr>
            <a:r>
              <a:rPr lang="sk-SK" sz="2000" b="1" dirty="0"/>
              <a:t>3.11.</a:t>
            </a:r>
            <a:r>
              <a:rPr lang="sk-SK" sz="2000" dirty="0"/>
              <a:t> - uzavretie ankety </a:t>
            </a:r>
          </a:p>
          <a:p>
            <a:pPr algn="just">
              <a:spcAft>
                <a:spcPts val="0"/>
              </a:spcAft>
            </a:pPr>
            <a:r>
              <a:rPr lang="sk-SK" sz="2000" dirty="0"/>
              <a:t> </a:t>
            </a:r>
          </a:p>
          <a:p>
            <a:pPr algn="just">
              <a:spcAft>
                <a:spcPts val="0"/>
              </a:spcAft>
            </a:pPr>
            <a:r>
              <a:rPr lang="sk-SK" sz="2000" b="1" dirty="0"/>
              <a:t>6.11</a:t>
            </a:r>
            <a:r>
              <a:rPr lang="sk-SK" sz="2000" dirty="0"/>
              <a:t>. - Druhé stretnutie -Triády, rozdelenie a </a:t>
            </a:r>
            <a:r>
              <a:rPr lang="sk-SK" sz="2000" dirty="0" err="1"/>
              <a:t>refresh</a:t>
            </a:r>
            <a:r>
              <a:rPr lang="sk-SK" sz="2000" dirty="0"/>
              <a:t> princípov a pravidiel hodnotenia -  cca 2 hodiny (9:00-11:00) </a:t>
            </a:r>
          </a:p>
          <a:p>
            <a:pPr algn="just">
              <a:spcAft>
                <a:spcPts val="0"/>
              </a:spcAft>
            </a:pPr>
            <a:r>
              <a:rPr lang="sk-SK" sz="2000" dirty="0"/>
              <a:t> </a:t>
            </a:r>
          </a:p>
          <a:p>
            <a:pPr algn="just">
              <a:spcAft>
                <a:spcPts val="0"/>
              </a:spcAft>
            </a:pPr>
            <a:r>
              <a:rPr lang="sk-SK" sz="2000" b="1" dirty="0"/>
              <a:t>6.11.-3.12. </a:t>
            </a:r>
            <a:r>
              <a:rPr lang="sk-SK" sz="2000" dirty="0"/>
              <a:t>– vyhodnocovanie nominantov v </a:t>
            </a:r>
            <a:r>
              <a:rPr lang="sk-SK" sz="2000" dirty="0" err="1"/>
              <a:t>triádách</a:t>
            </a:r>
            <a:r>
              <a:rPr lang="sk-SK" sz="2000" dirty="0"/>
              <a:t> samostatne </a:t>
            </a:r>
          </a:p>
          <a:p>
            <a:pPr algn="just">
              <a:spcAft>
                <a:spcPts val="0"/>
              </a:spcAft>
            </a:pPr>
            <a:r>
              <a:rPr lang="sk-SK" sz="2000" dirty="0"/>
              <a:t> </a:t>
            </a:r>
          </a:p>
          <a:p>
            <a:pPr algn="just">
              <a:spcAft>
                <a:spcPts val="0"/>
              </a:spcAft>
            </a:pPr>
            <a:r>
              <a:rPr lang="sk-SK" sz="2000" b="1" dirty="0"/>
              <a:t>5.12. </a:t>
            </a:r>
            <a:r>
              <a:rPr lang="sk-SK" sz="2000" dirty="0"/>
              <a:t>- Tretie stretnutie - Výber finalistov na základe „</a:t>
            </a:r>
            <a:r>
              <a:rPr lang="sk-SK" sz="2000" dirty="0" err="1"/>
              <a:t>short</a:t>
            </a:r>
            <a:r>
              <a:rPr lang="sk-SK" sz="2000" dirty="0"/>
              <a:t> listov“ z triád – cca 3 - 4 hodiny (9:00 až 13:00) </a:t>
            </a:r>
          </a:p>
          <a:p>
            <a:pPr algn="just">
              <a:spcAft>
                <a:spcPts val="0"/>
              </a:spcAft>
            </a:pPr>
            <a:r>
              <a:rPr lang="sk-SK" sz="2000" dirty="0"/>
              <a:t> </a:t>
            </a:r>
          </a:p>
          <a:p>
            <a:pPr algn="just">
              <a:spcAft>
                <a:spcPts val="0"/>
              </a:spcAft>
            </a:pPr>
            <a:r>
              <a:rPr lang="sk-SK" sz="2000" b="1" dirty="0"/>
              <a:t>17.12. </a:t>
            </a:r>
            <a:r>
              <a:rPr lang="sk-SK" sz="2000" dirty="0"/>
              <a:t>- </a:t>
            </a:r>
            <a:r>
              <a:rPr lang="sk-SK" sz="2000" dirty="0" err="1"/>
              <a:t>Final</a:t>
            </a:r>
            <a:r>
              <a:rPr lang="sk-SK" sz="2000" dirty="0"/>
              <a:t> </a:t>
            </a:r>
            <a:r>
              <a:rPr lang="sk-SK" sz="2000" dirty="0" err="1"/>
              <a:t>hearing</a:t>
            </a:r>
            <a:r>
              <a:rPr lang="sk-SK" sz="2000" dirty="0"/>
              <a:t>  a „Posedenie pod jedličkou“ – cca 6 hodín – 8:30 – 15:00  </a:t>
            </a:r>
          </a:p>
          <a:p>
            <a:pPr algn="just">
              <a:spcAft>
                <a:spcPts val="0"/>
              </a:spcAft>
            </a:pPr>
            <a:r>
              <a:rPr lang="sk-SK" sz="2000" dirty="0"/>
              <a:t> </a:t>
            </a:r>
          </a:p>
          <a:p>
            <a:pPr algn="just">
              <a:spcAft>
                <a:spcPts val="0"/>
              </a:spcAft>
            </a:pPr>
            <a:r>
              <a:rPr lang="sk-SK" sz="2000" b="1" dirty="0"/>
              <a:t>27.2.2020 </a:t>
            </a:r>
            <a:r>
              <a:rPr lang="sk-SK" sz="2000" dirty="0"/>
              <a:t> – GALAVEČER </a:t>
            </a:r>
          </a:p>
          <a:p>
            <a:pPr algn="just">
              <a:spcAft>
                <a:spcPts val="0"/>
              </a:spcAft>
            </a:pPr>
            <a:r>
              <a:rPr lang="sk-SK" sz="20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xmlns="" val="56418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708" y="202742"/>
            <a:ext cx="11767457" cy="98670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dirty="0">
                <a:latin typeface="Libel Suit Rg"/>
              </a:rPr>
              <a:t>LEARNING &amp; DEVELOPMENT AWARDS </a:t>
            </a:r>
            <a:r>
              <a:rPr lang="sk-SK" sz="4000" dirty="0" smtClean="0">
                <a:latin typeface="Libel Suit Rg"/>
              </a:rPr>
              <a:t/>
            </a:r>
            <a:br>
              <a:rPr lang="sk-SK" sz="4000" dirty="0" smtClean="0">
                <a:latin typeface="Libel Suit Rg"/>
              </a:rPr>
            </a:br>
            <a:r>
              <a:rPr lang="sk-SK" sz="4000" dirty="0" smtClean="0">
                <a:latin typeface="Libel Suit Rg"/>
              </a:rPr>
              <a:t> </a:t>
            </a:r>
            <a:r>
              <a:rPr lang="sk-SK" dirty="0" smtClean="0">
                <a:latin typeface="Libel Suit Rg"/>
              </a:rPr>
              <a:t>PARTNERI </a:t>
            </a:r>
            <a:r>
              <a:rPr lang="sk-SK" dirty="0">
                <a:latin typeface="Libel Suit Rg"/>
              </a:rPr>
              <a:t>ANKETY V ROKU 2018</a:t>
            </a:r>
          </a:p>
        </p:txBody>
      </p:sp>
      <p:pic>
        <p:nvPicPr>
          <p:cNvPr id="3076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6052" y="1563723"/>
            <a:ext cx="1220901" cy="82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101" y="1386117"/>
            <a:ext cx="1763487" cy="117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6686" y="3988613"/>
            <a:ext cx="1795169" cy="6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979" y="5431780"/>
            <a:ext cx="1464128" cy="8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865" y="1573932"/>
            <a:ext cx="1676879" cy="6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945" y="5323703"/>
            <a:ext cx="1479229" cy="10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809" y="5533369"/>
            <a:ext cx="1495816" cy="60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043" y="2601936"/>
            <a:ext cx="1986521" cy="112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48" y="3998416"/>
            <a:ext cx="2197552" cy="6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029" y="4107600"/>
            <a:ext cx="3087916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101" y="2786241"/>
            <a:ext cx="2619092" cy="5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5036" y="3749518"/>
            <a:ext cx="1605188" cy="11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0466" y="5343912"/>
            <a:ext cx="1026036" cy="10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:\Workshop\Grafika\Logá\workshop-sk-logo-RGB-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270" y="2711753"/>
            <a:ext cx="3214048" cy="9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443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787</Words>
  <Application>Microsoft Office PowerPoint</Application>
  <PresentationFormat>Vlastná</PresentationFormat>
  <Paragraphs>100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Motív balíka Office</vt:lpstr>
      <vt:lpstr>1_Motív balíka Office</vt:lpstr>
      <vt:lpstr>Snímka 1</vt:lpstr>
      <vt:lpstr>Snímka 2</vt:lpstr>
      <vt:lpstr>LEARNING &amp; DEVELOPMENT AWARDS</vt:lpstr>
      <vt:lpstr>Snímka 4</vt:lpstr>
      <vt:lpstr>Snímka 5</vt:lpstr>
      <vt:lpstr>LEARNING &amp; DEVELOPMENT AWARDS  V ČÍSLACH</vt:lpstr>
      <vt:lpstr>LEARNING &amp; DEVELOPMENT AWARDS  ODBORNÍ PARTNERI</vt:lpstr>
      <vt:lpstr>Časový priebeh </vt:lpstr>
      <vt:lpstr>LEARNING &amp; DEVELOPMENT AWARDS   PARTNERI ANKETY V ROKU 2018</vt:lpstr>
      <vt:lpstr>LEARNING &amp; DEVELOPMENT AWARDS  GALAVEČER</vt:lpstr>
      <vt:lpstr>LEARNING &amp; DEVELOPMENT AWARDS  DOBRÝ SKUTOK</vt:lpstr>
      <vt:lpstr>CHCETE PODPORIŤ LEARNING &amp; DEVELOPMENT AWARDS ?</vt:lpstr>
      <vt:lpstr>ROZHODNUTIE PODPORIŤ LEARNING &amp; DEVELOPMENT AWARDS 2019 VÁM PRINESIE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Veronika Koisova</dc:creator>
  <cp:lastModifiedBy>Milka</cp:lastModifiedBy>
  <cp:revision>55</cp:revision>
  <dcterms:created xsi:type="dcterms:W3CDTF">2019-09-10T09:01:11Z</dcterms:created>
  <dcterms:modified xsi:type="dcterms:W3CDTF">2019-10-04T09:52:56Z</dcterms:modified>
</cp:coreProperties>
</file>